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26" r:id="rId2"/>
  </p:sldMasterIdLst>
  <p:sldIdLst>
    <p:sldId id="256" r:id="rId3"/>
    <p:sldId id="287" r:id="rId4"/>
    <p:sldId id="257" r:id="rId5"/>
    <p:sldId id="273" r:id="rId6"/>
    <p:sldId id="274" r:id="rId7"/>
    <p:sldId id="288" r:id="rId8"/>
    <p:sldId id="275" r:id="rId9"/>
    <p:sldId id="276" r:id="rId10"/>
    <p:sldId id="277" r:id="rId11"/>
    <p:sldId id="278" r:id="rId12"/>
    <p:sldId id="279" r:id="rId13"/>
    <p:sldId id="286" r:id="rId14"/>
    <p:sldId id="281" r:id="rId15"/>
    <p:sldId id="282" r:id="rId16"/>
    <p:sldId id="283" r:id="rId17"/>
    <p:sldId id="285" r:id="rId18"/>
    <p:sldId id="284" r:id="rId19"/>
    <p:sldId id="289" r:id="rId20"/>
    <p:sldId id="290" r:id="rId21"/>
    <p:sldId id="291" r:id="rId22"/>
    <p:sldId id="292" r:id="rId23"/>
    <p:sldId id="293" r:id="rId24"/>
    <p:sldId id="294" r:id="rId25"/>
    <p:sldId id="298" r:id="rId26"/>
    <p:sldId id="295" r:id="rId27"/>
    <p:sldId id="299" r:id="rId28"/>
    <p:sldId id="296" r:id="rId29"/>
    <p:sldId id="297" r:id="rId30"/>
    <p:sldId id="300" r:id="rId31"/>
    <p:sldId id="301" r:id="rId32"/>
    <p:sldId id="310" r:id="rId33"/>
    <p:sldId id="311" r:id="rId34"/>
    <p:sldId id="304" r:id="rId35"/>
    <p:sldId id="305" r:id="rId36"/>
    <p:sldId id="306" r:id="rId37"/>
    <p:sldId id="312" r:id="rId38"/>
    <p:sldId id="313" r:id="rId39"/>
    <p:sldId id="314" r:id="rId40"/>
    <p:sldId id="318" r:id="rId41"/>
    <p:sldId id="309" r:id="rId42"/>
    <p:sldId id="302" r:id="rId43"/>
    <p:sldId id="303" r:id="rId44"/>
    <p:sldId id="319" r:id="rId45"/>
    <p:sldId id="320" r:id="rId46"/>
    <p:sldId id="321" r:id="rId47"/>
    <p:sldId id="322" r:id="rId48"/>
    <p:sldId id="323" r:id="rId49"/>
    <p:sldId id="324" r:id="rId50"/>
    <p:sldId id="315" r:id="rId51"/>
    <p:sldId id="316" r:id="rId52"/>
    <p:sldId id="317" r:id="rId53"/>
    <p:sldId id="307" r:id="rId54"/>
    <p:sldId id="347" r:id="rId55"/>
    <p:sldId id="332" r:id="rId56"/>
    <p:sldId id="344" r:id="rId57"/>
    <p:sldId id="345" r:id="rId58"/>
    <p:sldId id="346" r:id="rId59"/>
    <p:sldId id="331" r:id="rId60"/>
    <p:sldId id="325" r:id="rId61"/>
    <p:sldId id="340" r:id="rId62"/>
    <p:sldId id="342" r:id="rId63"/>
    <p:sldId id="333" r:id="rId64"/>
    <p:sldId id="334" r:id="rId65"/>
    <p:sldId id="341" r:id="rId66"/>
    <p:sldId id="326" r:id="rId67"/>
    <p:sldId id="343" r:id="rId68"/>
    <p:sldId id="336" r:id="rId69"/>
    <p:sldId id="337" r:id="rId70"/>
    <p:sldId id="338" r:id="rId71"/>
    <p:sldId id="339" r:id="rId72"/>
    <p:sldId id="349" r:id="rId73"/>
    <p:sldId id="350" r:id="rId74"/>
    <p:sldId id="352" r:id="rId75"/>
    <p:sldId id="351" r:id="rId76"/>
    <p:sldId id="353" r:id="rId77"/>
    <p:sldId id="354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364" r:id="rId88"/>
    <p:sldId id="365" r:id="rId89"/>
    <p:sldId id="366" r:id="rId90"/>
    <p:sldId id="367" r:id="rId91"/>
    <p:sldId id="368" r:id="rId92"/>
    <p:sldId id="369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ril Cvetkov" initials="KC" lastIdx="1" clrIdx="0">
    <p:extLst>
      <p:ext uri="{19B8F6BF-5375-455C-9EA6-DF929625EA0E}">
        <p15:presenceInfo xmlns:p15="http://schemas.microsoft.com/office/powerpoint/2012/main" userId="c08ec65550933e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89542" autoAdjust="0"/>
  </p:normalViewPr>
  <p:slideViewPr>
    <p:cSldViewPr snapToGrid="0">
      <p:cViewPr>
        <p:scale>
          <a:sx n="125" d="100"/>
          <a:sy n="125" d="100"/>
        </p:scale>
        <p:origin x="354" y="-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3T23:24:14.167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69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0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56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7E76-9911-4CB0-A4B9-E20BEFB0D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8FFE6-AA76-4F8A-B60D-B71E328DE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3A368-D826-4BE0-AF9F-C527A71C0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35DD2-2482-487F-9FA6-E79905620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7D77C-51FE-4BC5-8993-CDAF876D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30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8D5F8-BD1C-424D-8F93-4BFBD151E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CD6CD-3676-448F-A99C-0F316ABCF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F8972-2E37-4C85-BA43-8A7D82645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65097-57BA-497D-A7B2-628197096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5C7B9-DE5D-4C45-8EBB-08E75DA4E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02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65B0-ACFC-47A2-84E0-D64317416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9BB8D-FAE7-4380-B72A-C56B6E4F5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B97A6-80A2-458B-8C82-4AD3D8BA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40756-75C3-4DB1-9EF0-69666A3D0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99CD7-619D-404E-A375-E23BB816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83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B99F1-8860-454C-9859-11C8F2C2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FD16D-E780-4F39-B03F-83968D830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41A6B-00D5-4F99-A22C-5BF7ED91A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B091F-8240-4FBD-9BE0-A0E2FC78C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01648-2953-4AC3-86EC-FAA7882AD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D577F-60BD-4044-9ECD-C2DB5402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78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BCF0-9E59-402F-B041-74DE9E45C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29F38-86CC-4772-9CA6-B68F3B5DE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2B6CE-847A-413F-8B0D-CB2542316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15664-43BE-43D9-8723-8017667F2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ECAFB-117B-48C7-9FEE-131097364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7F4F10-C6A3-44B7-982D-C7FF3204E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1433F9-90FF-4749-B7CD-35D654534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C53175-1672-4E09-A1A6-ABC893A1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02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5C675-36F9-48AA-A291-1E29F44D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FDD699-054E-46F6-A9C6-C1260A7DA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C9255-7F62-449C-83EB-D74CAEF3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AECB6-7EBE-4C35-9826-EC1BFC80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32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413B48-1E54-4C62-8794-D78858420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4C8ED7-4166-45E4-AE4A-74D454F37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ED42E-D288-481B-BB1B-EABB568B0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17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F04F6-5A5F-44C0-84DC-819FC4A9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1C055-2138-4857-BE50-3D93FCF5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6CF84-23E0-42AC-B9DD-73722077D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512CC-88AC-4C15-921B-7B94774DA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467E2-EDB6-4D61-9451-35D94795A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D1DF0-39B6-45E0-B51D-1FD1797A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7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40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C0CB-57E2-4DC9-82F4-402E489D6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201371-F51A-44FD-99AC-6D6EE8830A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40DCC-54B0-42B6-9CB2-2F0D2CFCA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67C6D-67DA-4C85-8DFF-F88FD31E2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1C768-4195-492C-9DAF-842C9AF58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D892C-4E0F-487F-A75A-C9C3BD7DF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5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8AAFC-24C4-4423-A882-F17CA66A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7B09A-3685-4412-9383-91C30569C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083F0-B1AF-496A-A8C8-974D7731A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5D959-2124-4A9C-AA91-16A80702A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DD4F0-4950-4C47-B40A-C542ABC09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138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81E1C0-B045-4131-9994-37215F7CB3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FE9E65-ABA9-4F34-990D-A574E9801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4A9D4-970A-4C47-A442-905959648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64B00-F464-46B9-B2B0-48BEF9750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A4220-2591-458B-9FF3-E8EFB93D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45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65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35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54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6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00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1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4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1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462CC2-1ADF-4D78-B2EC-0974D9115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C0D53-970D-4418-BC54-7159A3B34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70B5E-8A4C-4505-A610-E57CB54BE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93AA6-6275-4EDA-8ABE-55913A54887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488B3-9C5B-471B-8E3B-AFB72597F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39F81-7507-40C0-8C8D-049C2DA81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5C018-EFD1-43B9-B7D4-A53E5C2C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18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32Nd1bot3Uc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1SU1MLMNfAI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kb53G_J8Qds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TmPfTpjtdgg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Modern Intelligent systems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sz="1800" i="1" dirty="0">
                <a:latin typeface="Century Schoolbook" panose="02040604050505020304" pitchFamily="18" charset="0"/>
              </a:rPr>
              <a:t>Kiril Cvetkov  Nov.2018</a:t>
            </a:r>
          </a:p>
        </p:txBody>
      </p:sp>
    </p:spTree>
    <p:extLst>
      <p:ext uri="{BB962C8B-B14F-4D97-AF65-F5344CB8AC3E}">
        <p14:creationId xmlns:p14="http://schemas.microsoft.com/office/powerpoint/2010/main" val="1544073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10BB1E-C815-4D5C-92A0-C150D99E3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7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42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FD292-BE8E-49D9-9880-7D1E56485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7"/>
            <a:ext cx="11524935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00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679" y="4198487"/>
            <a:ext cx="9228201" cy="1645920"/>
          </a:xfrm>
        </p:spPr>
        <p:txBody>
          <a:bodyPr/>
          <a:lstStyle/>
          <a:p>
            <a:r>
              <a:rPr lang="en-US" dirty="0"/>
              <a:t>Loss Function</a:t>
            </a:r>
          </a:p>
        </p:txBody>
      </p:sp>
    </p:spTree>
    <p:extLst>
      <p:ext uri="{BB962C8B-B14F-4D97-AF65-F5344CB8AC3E}">
        <p14:creationId xmlns:p14="http://schemas.microsoft.com/office/powerpoint/2010/main" val="1598009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29C068-D4B8-4076-8D5C-4B9DFA053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7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62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AD42A0-5A47-4504-962D-B1989D38C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5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EE27D2-240D-4270-BE6F-A8BEAA77B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7"/>
            <a:ext cx="11579502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36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EE27D2-240D-4270-BE6F-A8BEAA77B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7"/>
            <a:ext cx="11579502" cy="62269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F05F57-5727-4C47-81DD-C4FAFE45C5BF}"/>
              </a:ext>
            </a:extLst>
          </p:cNvPr>
          <p:cNvSpPr txBox="1"/>
          <p:nvPr/>
        </p:nvSpPr>
        <p:spPr>
          <a:xfrm>
            <a:off x="4770013" y="516871"/>
            <a:ext cx="66157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What If I get stack in a valley – a local optima?</a:t>
            </a:r>
          </a:p>
          <a:p>
            <a:r>
              <a:rPr lang="en-US" sz="2200" i="1" dirty="0">
                <a:solidFill>
                  <a:schemeClr val="bg1"/>
                </a:solidFill>
              </a:rPr>
              <a:t>      - Many times local minimum obtains fair performance</a:t>
            </a:r>
          </a:p>
          <a:p>
            <a:endParaRPr lang="en-US" sz="2200" i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How to reach the desired optima ?</a:t>
            </a:r>
          </a:p>
          <a:p>
            <a:r>
              <a:rPr lang="en-US" sz="2200" dirty="0">
                <a:solidFill>
                  <a:schemeClr val="bg1"/>
                </a:solidFill>
              </a:rPr>
              <a:t>     </a:t>
            </a:r>
            <a:r>
              <a:rPr lang="en-US" sz="2200" i="1" dirty="0">
                <a:solidFill>
                  <a:schemeClr val="bg1"/>
                </a:solidFill>
              </a:rPr>
              <a:t> - Well known and robust numerical method : Gradient Descend 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142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A2CAA-2900-4341-A118-665E8400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8" y="315537"/>
            <a:ext cx="1157855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48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296F3-581D-4848-8442-A68FAC20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44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69152E-B192-4533-ACEE-1C5F0E5AD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19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Short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44499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D73518-B491-468B-B33D-A7301EBCB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95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5BB93D-1ACB-4A7E-9E91-D53C6A911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8" y="315538"/>
            <a:ext cx="11589249" cy="6226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C442A4-5822-46E1-9328-F321BC3C2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13" y="315537"/>
            <a:ext cx="11586658" cy="62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2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0C54D-4598-45D8-816A-EA69D49C7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7"/>
            <a:ext cx="11583741" cy="6226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8D20F0-057F-408B-999D-658EEE6FF1A5}"/>
              </a:ext>
            </a:extLst>
          </p:cNvPr>
          <p:cNvSpPr txBox="1"/>
          <p:nvPr/>
        </p:nvSpPr>
        <p:spPr>
          <a:xfrm>
            <a:off x="6254864" y="575808"/>
            <a:ext cx="66157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Conclusion :  </a:t>
            </a:r>
          </a:p>
          <a:p>
            <a:r>
              <a:rPr lang="en-US" sz="2200" i="1" dirty="0">
                <a:solidFill>
                  <a:schemeClr val="bg1"/>
                </a:solidFill>
              </a:rPr>
              <a:t>       1. Always use continuous loss function</a:t>
            </a:r>
          </a:p>
          <a:p>
            <a:r>
              <a:rPr lang="en-US" sz="2200" i="1" dirty="0">
                <a:solidFill>
                  <a:schemeClr val="bg1"/>
                </a:solidFill>
              </a:rPr>
              <a:t>       2. In each step, gradient descend gives </a:t>
            </a:r>
          </a:p>
          <a:p>
            <a:r>
              <a:rPr lang="en-US" sz="2200" i="1" dirty="0">
                <a:solidFill>
                  <a:schemeClr val="bg1"/>
                </a:solidFill>
              </a:rPr>
              <a:t>            the direction of the optimality</a:t>
            </a:r>
          </a:p>
        </p:txBody>
      </p:sp>
    </p:spTree>
    <p:extLst>
      <p:ext uri="{BB962C8B-B14F-4D97-AF65-F5344CB8AC3E}">
        <p14:creationId xmlns:p14="http://schemas.microsoft.com/office/powerpoint/2010/main" val="2632169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9CBBF3-E544-4C2A-83C2-37923F808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0" cy="62269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FA84D-6E5E-4DB0-A1DF-0D7CED9A788B}"/>
              </a:ext>
            </a:extLst>
          </p:cNvPr>
          <p:cNvSpPr txBox="1"/>
          <p:nvPr/>
        </p:nvSpPr>
        <p:spPr>
          <a:xfrm>
            <a:off x="8307238" y="1613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59D26-30A4-4695-9420-EF7893EE430B}"/>
              </a:ext>
            </a:extLst>
          </p:cNvPr>
          <p:cNvSpPr txBox="1"/>
          <p:nvPr/>
        </p:nvSpPr>
        <p:spPr>
          <a:xfrm>
            <a:off x="7401984" y="3428999"/>
            <a:ext cx="436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Huge penalty for miss-classified objects</a:t>
            </a:r>
          </a:p>
          <a:p>
            <a:r>
              <a:rPr lang="en-US" dirty="0">
                <a:solidFill>
                  <a:schemeClr val="bg1"/>
                </a:solidFill>
              </a:rPr>
              <a:t>- Small penalty for correctly-classified objects</a:t>
            </a:r>
          </a:p>
        </p:txBody>
      </p:sp>
    </p:spTree>
    <p:extLst>
      <p:ext uri="{BB962C8B-B14F-4D97-AF65-F5344CB8AC3E}">
        <p14:creationId xmlns:p14="http://schemas.microsoft.com/office/powerpoint/2010/main" val="1777047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679" y="4198487"/>
            <a:ext cx="9228201" cy="1645920"/>
          </a:xfrm>
        </p:spPr>
        <p:txBody>
          <a:bodyPr/>
          <a:lstStyle/>
          <a:p>
            <a:r>
              <a:rPr lang="en-US" dirty="0"/>
              <a:t>Sigmoid Function and probability mapping</a:t>
            </a:r>
          </a:p>
        </p:txBody>
      </p:sp>
    </p:spTree>
    <p:extLst>
      <p:ext uri="{BB962C8B-B14F-4D97-AF65-F5344CB8AC3E}">
        <p14:creationId xmlns:p14="http://schemas.microsoft.com/office/powerpoint/2010/main" val="904183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9869E3-200C-4F4B-9DF2-F4EEB1A95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50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E1748-5FE5-4B30-BB5C-4EE086F92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17" y="315538"/>
            <a:ext cx="11574853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37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AB80B3-D56C-4C01-A22E-FBEDF54A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68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AC6DD-77BC-4A55-A482-EEF992E9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22261"/>
            <a:ext cx="11583741" cy="6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0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2074A8-9E35-4546-A166-5D32E6E85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9A8C81-C77D-436A-AF7A-E0BDEC77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095" y="315537"/>
            <a:ext cx="31527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5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20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EB540-72DA-45E6-9F44-ECD2D3FAD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50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A84E0D-D38A-4F62-B24A-3E57701929F9}"/>
              </a:ext>
            </a:extLst>
          </p:cNvPr>
          <p:cNvSpPr txBox="1"/>
          <p:nvPr/>
        </p:nvSpPr>
        <p:spPr>
          <a:xfrm>
            <a:off x="6396052" y="635872"/>
            <a:ext cx="473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probability student got accepted is mapped</a:t>
            </a:r>
          </a:p>
          <a:p>
            <a:r>
              <a:rPr lang="en-US" dirty="0">
                <a:solidFill>
                  <a:schemeClr val="bg1"/>
                </a:solidFill>
              </a:rPr>
              <a:t>From discrete [0,1] to continuous [0,1]</a:t>
            </a:r>
          </a:p>
        </p:txBody>
      </p:sp>
    </p:spTree>
    <p:extLst>
      <p:ext uri="{BB962C8B-B14F-4D97-AF65-F5344CB8AC3E}">
        <p14:creationId xmlns:p14="http://schemas.microsoft.com/office/powerpoint/2010/main" val="157141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EB540-72DA-45E6-9F44-ECD2D3FAD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50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A84E0D-D38A-4F62-B24A-3E57701929F9}"/>
              </a:ext>
            </a:extLst>
          </p:cNvPr>
          <p:cNvSpPr txBox="1"/>
          <p:nvPr/>
        </p:nvSpPr>
        <p:spPr>
          <a:xfrm>
            <a:off x="6396052" y="635872"/>
            <a:ext cx="473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probability student got accepted is mapped</a:t>
            </a:r>
          </a:p>
          <a:p>
            <a:r>
              <a:rPr lang="en-US" dirty="0">
                <a:solidFill>
                  <a:schemeClr val="bg1"/>
                </a:solidFill>
              </a:rPr>
              <a:t>From discrete [0,1] to continuous [0,1]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411CF-330D-4362-9D56-389BDE9EC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858" y="1647170"/>
            <a:ext cx="2088362" cy="13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9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EB540-72DA-45E6-9F44-ECD2D3FAD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50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A84E0D-D38A-4F62-B24A-3E57701929F9}"/>
              </a:ext>
            </a:extLst>
          </p:cNvPr>
          <p:cNvSpPr txBox="1"/>
          <p:nvPr/>
        </p:nvSpPr>
        <p:spPr>
          <a:xfrm>
            <a:off x="6396052" y="635872"/>
            <a:ext cx="473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probability student got accepted is mapped</a:t>
            </a:r>
          </a:p>
          <a:p>
            <a:r>
              <a:rPr lang="en-US" dirty="0">
                <a:solidFill>
                  <a:schemeClr val="bg1"/>
                </a:solidFill>
              </a:rPr>
              <a:t>From discrete [0,1] to continuous [0,1]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411CF-330D-4362-9D56-389BDE9EC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858" y="1647170"/>
            <a:ext cx="2088362" cy="13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C37BD-C856-41BE-808A-ABB8BFD96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488" y="1647170"/>
            <a:ext cx="2270277" cy="139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21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BFE4BA-DCF9-46FE-9785-8C22AA194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07" y="315537"/>
            <a:ext cx="11589464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52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EE914A-37A0-44A3-9388-07AB1A485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7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5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889CEC-D4B0-4FAD-882F-402B18638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7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74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BD36DE-01D9-47A6-AC86-506CF455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2735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44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0AE980-F769-4991-BC53-CFEDC9FEB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7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83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B0528-987F-4DBE-8100-0B11A445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1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B0528-987F-4DBE-8100-0B11A445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9D1A8F-B0E1-4A72-9866-2EC494937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313" y="3107935"/>
            <a:ext cx="36861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7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EBF2A-32F7-46F9-8A4B-5C80DAA99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606083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23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F78135-2A31-4D44-A257-E671EA773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7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44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53F74-9A49-480A-B7E5-B2D1F2693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86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0B830D-E275-4B43-94E0-4F8E39C3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53061"/>
            <a:ext cx="11611523" cy="61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67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0D032-DBCD-442A-81DF-D82363E85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68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586AAB-65D8-482D-A150-87D1DB6C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25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4C4972-4C1E-48A3-A8E0-58B378B7A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27" y="315538"/>
            <a:ext cx="11563643" cy="62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83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EF945-3CB8-4DD0-9574-7FCA9B4AF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21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38165-346E-49C7-97E4-C061F9888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73" y="315537"/>
            <a:ext cx="11588397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52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CF32C9-00DF-4EA8-868A-698F42D85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7" y="322261"/>
            <a:ext cx="11573543" cy="6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00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5DFAA0-2386-448E-B612-9FE159BB9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6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D6355B-5F67-4235-A3E5-54436B91B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8" y="315538"/>
            <a:ext cx="11583741" cy="623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337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03C6E-C666-4273-A96F-756AA0FC9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81" y="315537"/>
            <a:ext cx="11588989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17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5A7AAA-0B1C-465A-A0A6-2FECCDD26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23" y="315538"/>
            <a:ext cx="11595648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78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A4F2DE-D575-4FD6-9826-DC64AB5F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DF0B3F-575C-4B2B-9440-678F3CC5E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946" y="769349"/>
            <a:ext cx="1823139" cy="551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CB7521-1151-46C8-A3B9-552B85F0F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8031" y="962025"/>
            <a:ext cx="111919" cy="1381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F4A550-FC2F-48BB-A3B9-429C198A862C}"/>
              </a:ext>
            </a:extLst>
          </p:cNvPr>
          <p:cNvSpPr/>
          <p:nvPr/>
        </p:nvSpPr>
        <p:spPr>
          <a:xfrm>
            <a:off x="9354945" y="769349"/>
            <a:ext cx="782035" cy="547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 =</a:t>
            </a:r>
          </a:p>
        </p:txBody>
      </p:sp>
    </p:spTree>
    <p:extLst>
      <p:ext uri="{BB962C8B-B14F-4D97-AF65-F5344CB8AC3E}">
        <p14:creationId xmlns:p14="http://schemas.microsoft.com/office/powerpoint/2010/main" val="577454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CF32C9-00DF-4EA8-868A-698F42D85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7" y="322261"/>
            <a:ext cx="11573543" cy="6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98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51FBD82-C730-46F1-B56A-3175E5BF6D6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67512" y="4206875"/>
                <a:ext cx="9485779" cy="24182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; 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 ;  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20    ; </a:t>
                </a:r>
                <a14:m>
                  <m:oMath xmlns:m="http://schemas.openxmlformats.org/officeDocument/2006/math">
                    <m:r>
                      <a:rPr lang="en-US" b="0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; </a:t>
                </a:r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      </a:t>
                </a:r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51FBD82-C730-46F1-B56A-3175E5BF6D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67512" y="4206875"/>
                <a:ext cx="9485779" cy="2418212"/>
              </a:xfrm>
              <a:blipFill>
                <a:blip r:embed="rId2"/>
                <a:stretch>
                  <a:fillRect l="-1671" t="-3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7AACACA-CA41-4A54-94B7-DD3B07C7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96" y="424893"/>
            <a:ext cx="6584317" cy="3698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CC8460-1FC5-4A5B-80F5-098B5373C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" y="1005204"/>
            <a:ext cx="2695575" cy="2600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7E5D1A-6EF5-490B-878D-31717204F6F3}"/>
              </a:ext>
            </a:extLst>
          </p:cNvPr>
          <p:cNvSpPr/>
          <p:nvPr/>
        </p:nvSpPr>
        <p:spPr>
          <a:xfrm>
            <a:off x="457199" y="2117649"/>
            <a:ext cx="2286000" cy="27933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7968B-A97C-49C0-A749-9FBBA4906313}"/>
              </a:ext>
            </a:extLst>
          </p:cNvPr>
          <p:cNvSpPr/>
          <p:nvPr/>
        </p:nvSpPr>
        <p:spPr>
          <a:xfrm>
            <a:off x="457199" y="2422222"/>
            <a:ext cx="2286000" cy="27933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81044-6C0C-4D60-A9BE-7E6F7AEE2B4E}"/>
              </a:ext>
            </a:extLst>
          </p:cNvPr>
          <p:cNvSpPr/>
          <p:nvPr/>
        </p:nvSpPr>
        <p:spPr>
          <a:xfrm>
            <a:off x="457199" y="1755158"/>
            <a:ext cx="2286000" cy="345056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846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51FBD82-C730-46F1-B56A-3175E5BF6D6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67512" y="4206875"/>
                <a:ext cx="9485779" cy="24182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; 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 ;  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20    ; </a:t>
                </a:r>
                <a14:m>
                  <m:oMath xmlns:m="http://schemas.openxmlformats.org/officeDocument/2006/math">
                    <m:r>
                      <a:rPr lang="en-US" b="0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; </a:t>
                </a:r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Iteration 1 : w      20 – 0.1 * 2 * 20  = 16</a:t>
                </a:r>
              </a:p>
              <a:p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      </a:t>
                </a:r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51FBD82-C730-46F1-B56A-3175E5BF6D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67512" y="4206875"/>
                <a:ext cx="9485779" cy="2418212"/>
              </a:xfrm>
              <a:blipFill>
                <a:blip r:embed="rId2"/>
                <a:stretch>
                  <a:fillRect l="-1607" t="-5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7AACACA-CA41-4A54-94B7-DD3B07C7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96" y="424893"/>
            <a:ext cx="6584317" cy="3698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CC8460-1FC5-4A5B-80F5-098B5373C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" y="1005204"/>
            <a:ext cx="2695575" cy="2600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7E5D1A-6EF5-490B-878D-31717204F6F3}"/>
              </a:ext>
            </a:extLst>
          </p:cNvPr>
          <p:cNvSpPr/>
          <p:nvPr/>
        </p:nvSpPr>
        <p:spPr>
          <a:xfrm>
            <a:off x="457199" y="2117649"/>
            <a:ext cx="2286000" cy="27933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7968B-A97C-49C0-A749-9FBBA4906313}"/>
              </a:ext>
            </a:extLst>
          </p:cNvPr>
          <p:cNvSpPr/>
          <p:nvPr/>
        </p:nvSpPr>
        <p:spPr>
          <a:xfrm>
            <a:off x="457199" y="2422222"/>
            <a:ext cx="2286000" cy="27933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81044-6C0C-4D60-A9BE-7E6F7AEE2B4E}"/>
              </a:ext>
            </a:extLst>
          </p:cNvPr>
          <p:cNvSpPr/>
          <p:nvPr/>
        </p:nvSpPr>
        <p:spPr>
          <a:xfrm>
            <a:off x="457199" y="1755158"/>
            <a:ext cx="2286000" cy="345056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31203C-C1E7-4F60-BE2F-7F9F5CBEDE0D}"/>
              </a:ext>
            </a:extLst>
          </p:cNvPr>
          <p:cNvCxnSpPr>
            <a:cxnSpLocks/>
          </p:cNvCxnSpPr>
          <p:nvPr/>
        </p:nvCxnSpPr>
        <p:spPr>
          <a:xfrm flipH="1">
            <a:off x="2997452" y="5279367"/>
            <a:ext cx="313944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11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51FBD82-C730-46F1-B56A-3175E5BF6D6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67512" y="4206875"/>
                <a:ext cx="9485779" cy="24182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; 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 ;  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20    ; </a:t>
                </a:r>
                <a14:m>
                  <m:oMath xmlns:m="http://schemas.openxmlformats.org/officeDocument/2006/math">
                    <m:r>
                      <a:rPr lang="en-US" b="0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; </a:t>
                </a:r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Iteration 1 : w      20 – 0.1 * 2 * 20  = 16</a:t>
                </a:r>
              </a:p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Iteration 2 : w      16 – 0.1 * 2 * 16 = 12.8</a:t>
                </a:r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      </a:t>
                </a:r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51FBD82-C730-46F1-B56A-3175E5BF6D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67512" y="4206875"/>
                <a:ext cx="9485779" cy="2418212"/>
              </a:xfrm>
              <a:blipFill>
                <a:blip r:embed="rId2"/>
                <a:stretch>
                  <a:fillRect l="-1607" t="-5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7AACACA-CA41-4A54-94B7-DD3B07C7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96" y="424893"/>
            <a:ext cx="6584317" cy="3698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CC8460-1FC5-4A5B-80F5-098B5373C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" y="1005204"/>
            <a:ext cx="2695575" cy="2600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7E5D1A-6EF5-490B-878D-31717204F6F3}"/>
              </a:ext>
            </a:extLst>
          </p:cNvPr>
          <p:cNvSpPr/>
          <p:nvPr/>
        </p:nvSpPr>
        <p:spPr>
          <a:xfrm>
            <a:off x="457199" y="2117649"/>
            <a:ext cx="2286000" cy="27933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7968B-A97C-49C0-A749-9FBBA4906313}"/>
              </a:ext>
            </a:extLst>
          </p:cNvPr>
          <p:cNvSpPr/>
          <p:nvPr/>
        </p:nvSpPr>
        <p:spPr>
          <a:xfrm>
            <a:off x="457199" y="2422222"/>
            <a:ext cx="2286000" cy="27933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81044-6C0C-4D60-A9BE-7E6F7AEE2B4E}"/>
              </a:ext>
            </a:extLst>
          </p:cNvPr>
          <p:cNvSpPr/>
          <p:nvPr/>
        </p:nvSpPr>
        <p:spPr>
          <a:xfrm>
            <a:off x="457199" y="1755158"/>
            <a:ext cx="2286000" cy="345056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31203C-C1E7-4F60-BE2F-7F9F5CBEDE0D}"/>
              </a:ext>
            </a:extLst>
          </p:cNvPr>
          <p:cNvCxnSpPr>
            <a:cxnSpLocks/>
          </p:cNvCxnSpPr>
          <p:nvPr/>
        </p:nvCxnSpPr>
        <p:spPr>
          <a:xfrm flipH="1">
            <a:off x="2997452" y="5279367"/>
            <a:ext cx="313944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A4D981-8961-48AE-843D-3046E4119A0F}"/>
              </a:ext>
            </a:extLst>
          </p:cNvPr>
          <p:cNvCxnSpPr>
            <a:cxnSpLocks/>
          </p:cNvCxnSpPr>
          <p:nvPr/>
        </p:nvCxnSpPr>
        <p:spPr>
          <a:xfrm flipH="1">
            <a:off x="2997452" y="5768197"/>
            <a:ext cx="313944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172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51FBD82-C730-46F1-B56A-3175E5BF6D6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67512" y="4206875"/>
                <a:ext cx="9485779" cy="24182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; 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 ;  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20    ; </a:t>
                </a:r>
                <a14:m>
                  <m:oMath xmlns:m="http://schemas.openxmlformats.org/officeDocument/2006/math">
                    <m:r>
                      <a:rPr lang="en-US" b="0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; </a:t>
                </a:r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Iteration 1 : w      20 – 0.1 * 2 * 20  = 16</a:t>
                </a:r>
              </a:p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Iteration 2 : w      16 – 0.1 * 2 * 16 = 12.8</a:t>
                </a:r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      </a:t>
                </a:r>
                <a:b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Iteration 3 : w      12.8 – 0.1 * 2 * 12.8 = 10.24</a:t>
                </a: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51FBD82-C730-46F1-B56A-3175E5BF6D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67512" y="4206875"/>
                <a:ext cx="9485779" cy="2418212"/>
              </a:xfrm>
              <a:blipFill>
                <a:blip r:embed="rId2"/>
                <a:stretch>
                  <a:fillRect l="-1607" t="-5793" b="-7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7AACACA-CA41-4A54-94B7-DD3B07C7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96" y="424893"/>
            <a:ext cx="6584317" cy="3698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CC8460-1FC5-4A5B-80F5-098B5373C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" y="1005204"/>
            <a:ext cx="2695575" cy="2600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7E5D1A-6EF5-490B-878D-31717204F6F3}"/>
              </a:ext>
            </a:extLst>
          </p:cNvPr>
          <p:cNvSpPr/>
          <p:nvPr/>
        </p:nvSpPr>
        <p:spPr>
          <a:xfrm>
            <a:off x="457199" y="2117649"/>
            <a:ext cx="2286000" cy="27933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7968B-A97C-49C0-A749-9FBBA4906313}"/>
              </a:ext>
            </a:extLst>
          </p:cNvPr>
          <p:cNvSpPr/>
          <p:nvPr/>
        </p:nvSpPr>
        <p:spPr>
          <a:xfrm>
            <a:off x="457199" y="2422222"/>
            <a:ext cx="2286000" cy="27933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81044-6C0C-4D60-A9BE-7E6F7AEE2B4E}"/>
              </a:ext>
            </a:extLst>
          </p:cNvPr>
          <p:cNvSpPr/>
          <p:nvPr/>
        </p:nvSpPr>
        <p:spPr>
          <a:xfrm>
            <a:off x="457199" y="1755158"/>
            <a:ext cx="2286000" cy="345056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31203C-C1E7-4F60-BE2F-7F9F5CBEDE0D}"/>
              </a:ext>
            </a:extLst>
          </p:cNvPr>
          <p:cNvCxnSpPr>
            <a:cxnSpLocks/>
          </p:cNvCxnSpPr>
          <p:nvPr/>
        </p:nvCxnSpPr>
        <p:spPr>
          <a:xfrm flipH="1">
            <a:off x="2997452" y="5279367"/>
            <a:ext cx="313944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A4D981-8961-48AE-843D-3046E4119A0F}"/>
              </a:ext>
            </a:extLst>
          </p:cNvPr>
          <p:cNvCxnSpPr>
            <a:cxnSpLocks/>
          </p:cNvCxnSpPr>
          <p:nvPr/>
        </p:nvCxnSpPr>
        <p:spPr>
          <a:xfrm flipH="1">
            <a:off x="2997452" y="5768197"/>
            <a:ext cx="313944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DA09C7-90C4-4B07-B6C9-2555264216B2}"/>
              </a:ext>
            </a:extLst>
          </p:cNvPr>
          <p:cNvCxnSpPr>
            <a:cxnSpLocks/>
          </p:cNvCxnSpPr>
          <p:nvPr/>
        </p:nvCxnSpPr>
        <p:spPr>
          <a:xfrm flipH="1">
            <a:off x="2997452" y="6343290"/>
            <a:ext cx="313944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8420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AB852B-5D4E-48E3-81AD-F5623AF65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295911"/>
            <a:ext cx="11583741" cy="6246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E0CB13-4A85-485D-8E49-0DF000078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301" y="410959"/>
            <a:ext cx="1823139" cy="5517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1032A3-E4FE-4915-969F-8BDAE200078E}"/>
              </a:ext>
            </a:extLst>
          </p:cNvPr>
          <p:cNvSpPr/>
          <p:nvPr/>
        </p:nvSpPr>
        <p:spPr>
          <a:xfrm>
            <a:off x="9993300" y="410959"/>
            <a:ext cx="782035" cy="547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 =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F41F4C-CB12-4B85-A35B-554B4CF4C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210" y="625058"/>
            <a:ext cx="111919" cy="1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522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414732-B92E-4EC4-ADEB-CF04DE960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22261"/>
            <a:ext cx="11583741" cy="622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527D19-545E-47E7-A211-8679EECFB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76" y="315538"/>
            <a:ext cx="11339645" cy="6220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246963-0760-49E4-894B-F4AF30503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967" y="1853474"/>
            <a:ext cx="4814450" cy="1423126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6F5D8D96-7E50-4BDF-9448-3D5F0A7DAF44}"/>
              </a:ext>
            </a:extLst>
          </p:cNvPr>
          <p:cNvSpPr/>
          <p:nvPr/>
        </p:nvSpPr>
        <p:spPr>
          <a:xfrm rot="16200000">
            <a:off x="8973724" y="2004478"/>
            <a:ext cx="236530" cy="1419977"/>
          </a:xfrm>
          <a:prstGeom prst="leftBrace">
            <a:avLst>
              <a:gd name="adj1" fmla="val 8333"/>
              <a:gd name="adj2" fmla="val 4870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D2844-BC17-4E5B-8ACA-97C57027E460}"/>
              </a:ext>
            </a:extLst>
          </p:cNvPr>
          <p:cNvSpPr txBox="1"/>
          <p:nvPr/>
        </p:nvSpPr>
        <p:spPr>
          <a:xfrm>
            <a:off x="8947171" y="266535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h’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3358FC3-E9AC-45AF-9C06-A12C891BE265}"/>
              </a:ext>
            </a:extLst>
          </p:cNvPr>
          <p:cNvSpPr/>
          <p:nvPr/>
        </p:nvSpPr>
        <p:spPr>
          <a:xfrm rot="16200000">
            <a:off x="8241253" y="1470798"/>
            <a:ext cx="421910" cy="29852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DC322-AA09-4B73-9738-D5D47DDEEF3B}"/>
              </a:ext>
            </a:extLst>
          </p:cNvPr>
          <p:cNvSpPr txBox="1"/>
          <p:nvPr/>
        </p:nvSpPr>
        <p:spPr>
          <a:xfrm>
            <a:off x="8738620" y="2972405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h’’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711171-E5FB-44E6-88E8-35E69FDAF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1333" y="322261"/>
            <a:ext cx="1823139" cy="5517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22C52F-FD1C-4117-B770-D30B49A35762}"/>
              </a:ext>
            </a:extLst>
          </p:cNvPr>
          <p:cNvSpPr/>
          <p:nvPr/>
        </p:nvSpPr>
        <p:spPr>
          <a:xfrm>
            <a:off x="10071332" y="322261"/>
            <a:ext cx="782035" cy="547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 =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776EB3-05DD-4E46-9590-C17C105CC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1202" y="527100"/>
            <a:ext cx="111919" cy="13811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F5A90C2-3B1E-487F-8C97-B6347F4F0CC8}"/>
              </a:ext>
            </a:extLst>
          </p:cNvPr>
          <p:cNvCxnSpPr/>
          <p:nvPr/>
        </p:nvCxnSpPr>
        <p:spPr>
          <a:xfrm>
            <a:off x="6772275" y="2596201"/>
            <a:ext cx="187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348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Main building block of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5946504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679" y="4198487"/>
            <a:ext cx="9228201" cy="1645920"/>
          </a:xfrm>
        </p:spPr>
        <p:txBody>
          <a:bodyPr/>
          <a:lstStyle/>
          <a:p>
            <a:r>
              <a:rPr lang="en-US" dirty="0"/>
              <a:t>Vanishing gradient problem</a:t>
            </a:r>
          </a:p>
        </p:txBody>
      </p:sp>
    </p:spTree>
    <p:extLst>
      <p:ext uri="{BB962C8B-B14F-4D97-AF65-F5344CB8AC3E}">
        <p14:creationId xmlns:p14="http://schemas.microsoft.com/office/powerpoint/2010/main" val="7168881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014" y="1547240"/>
            <a:ext cx="10782300" cy="869147"/>
          </a:xfrm>
        </p:spPr>
        <p:txBody>
          <a:bodyPr/>
          <a:lstStyle/>
          <a:p>
            <a:r>
              <a:rPr lang="en-US" dirty="0"/>
              <a:t>Vanishing gradient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24" y="2880430"/>
            <a:ext cx="9228201" cy="1645920"/>
          </a:xfrm>
        </p:spPr>
        <p:txBody>
          <a:bodyPr>
            <a:normAutofit/>
          </a:bodyPr>
          <a:lstStyle/>
          <a:p>
            <a:r>
              <a:rPr lang="en-US" dirty="0" err="1"/>
              <a:t>Hochreiter's</a:t>
            </a:r>
            <a:r>
              <a:rPr lang="en-US" dirty="0"/>
              <a:t> diploma thesis of 1991 formally identified the reason for this failure in the "vanishing gradient problem", which affects many-layered networks.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9484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0B76AB-7D2D-4505-93BA-44B8891EA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37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01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8688E2-5085-4436-B5C9-66ACF20D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45169" cy="63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948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414732-B92E-4EC4-ADEB-CF04DE960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22261"/>
            <a:ext cx="11583741" cy="622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527D19-545E-47E7-A211-8679EECFB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76" y="315538"/>
            <a:ext cx="11339645" cy="6220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246963-0760-49E4-894B-F4AF30503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967" y="1853474"/>
            <a:ext cx="4814450" cy="1423126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6F5D8D96-7E50-4BDF-9448-3D5F0A7DAF44}"/>
              </a:ext>
            </a:extLst>
          </p:cNvPr>
          <p:cNvSpPr/>
          <p:nvPr/>
        </p:nvSpPr>
        <p:spPr>
          <a:xfrm rot="16200000">
            <a:off x="8973724" y="2004478"/>
            <a:ext cx="236530" cy="1419977"/>
          </a:xfrm>
          <a:prstGeom prst="leftBrace">
            <a:avLst>
              <a:gd name="adj1" fmla="val 8333"/>
              <a:gd name="adj2" fmla="val 4870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D2844-BC17-4E5B-8ACA-97C57027E460}"/>
              </a:ext>
            </a:extLst>
          </p:cNvPr>
          <p:cNvSpPr txBox="1"/>
          <p:nvPr/>
        </p:nvSpPr>
        <p:spPr>
          <a:xfrm>
            <a:off x="8947171" y="266535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h’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3358FC3-E9AC-45AF-9C06-A12C891BE265}"/>
              </a:ext>
            </a:extLst>
          </p:cNvPr>
          <p:cNvSpPr/>
          <p:nvPr/>
        </p:nvSpPr>
        <p:spPr>
          <a:xfrm rot="16200000">
            <a:off x="8241253" y="1470798"/>
            <a:ext cx="421910" cy="29852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DC322-AA09-4B73-9738-D5D47DDEEF3B}"/>
              </a:ext>
            </a:extLst>
          </p:cNvPr>
          <p:cNvSpPr txBox="1"/>
          <p:nvPr/>
        </p:nvSpPr>
        <p:spPr>
          <a:xfrm>
            <a:off x="8738620" y="2972405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h’’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D9892C-D629-4345-9466-0CCA592A82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5051"/>
            <a:ext cx="12192000" cy="642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283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604C70-8D45-40CD-8FFA-C5A054C84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8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152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014" y="1547240"/>
            <a:ext cx="10782300" cy="869147"/>
          </a:xfrm>
        </p:spPr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 Function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84297" y="2603790"/>
            <a:ext cx="9228201" cy="40126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Introduced by </a:t>
            </a:r>
            <a:r>
              <a:rPr lang="en-US" dirty="0" err="1"/>
              <a:t>Hahnloser</a:t>
            </a:r>
            <a:r>
              <a:rPr lang="en-US" dirty="0"/>
              <a:t> et al. in 2000 </a:t>
            </a:r>
          </a:p>
          <a:p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Strong biological motivations and mathematical justifications.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It has been demonstrated for the first time in 2011 to   enable better training of deeper networks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As of 2018, the most popular activation function</a:t>
            </a:r>
          </a:p>
          <a:p>
            <a:r>
              <a:rPr lang="en-US" dirty="0"/>
              <a:t>    for deep neural networks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41A2A-2B64-41FA-8098-DD9783CD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00" y="4744369"/>
            <a:ext cx="3297586" cy="187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803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074F69-5E3A-4DBE-8496-7594DC2BE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437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0386CA-C473-455E-A9B5-231AE0C8B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7"/>
            <a:ext cx="11526463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130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0CC4DF-6A0A-4695-BFBA-E3A39DA13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8" y="315538"/>
            <a:ext cx="11583741" cy="6226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CC6F52-B084-4AEB-BEC4-954CA6619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853474"/>
            <a:ext cx="4814450" cy="142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30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D6355B-5F67-4235-A3E5-54436B91B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8" y="315538"/>
            <a:ext cx="11583741" cy="6232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B3270-9C35-4957-9987-11E8808AC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27" y="325132"/>
            <a:ext cx="11583740" cy="625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79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3BC5FE-D7CE-4ECD-ADE8-781DF7914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27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014" y="1547240"/>
            <a:ext cx="10782300" cy="869147"/>
          </a:xfrm>
        </p:spPr>
        <p:txBody>
          <a:bodyPr/>
          <a:lstStyle/>
          <a:p>
            <a:r>
              <a:rPr lang="en-US" dirty="0"/>
              <a:t>Intelligent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24" y="2880430"/>
            <a:ext cx="9228201" cy="548570"/>
          </a:xfrm>
        </p:spPr>
        <p:txBody>
          <a:bodyPr>
            <a:normAutofit/>
          </a:bodyPr>
          <a:lstStyle/>
          <a:p>
            <a:r>
              <a:rPr lang="en-US" dirty="0"/>
              <a:t>Based on Deep Learning and Neural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C9283A1-25A6-4FC0-A1BE-F4E7393B18D7}"/>
              </a:ext>
            </a:extLst>
          </p:cNvPr>
          <p:cNvSpPr txBox="1">
            <a:spLocks/>
          </p:cNvSpPr>
          <p:nvPr/>
        </p:nvSpPr>
        <p:spPr>
          <a:xfrm>
            <a:off x="1391063" y="3773264"/>
            <a:ext cx="9909541" cy="24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Lane Detection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Vehicle Detection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Behavior Cloning</a:t>
            </a:r>
          </a:p>
          <a:p>
            <a:pPr marL="457200" indent="-457200">
              <a:buFontTx/>
              <a:buChar char="-"/>
            </a:pPr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9453580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014" y="1547240"/>
            <a:ext cx="10782300" cy="869147"/>
          </a:xfrm>
        </p:spPr>
        <p:txBody>
          <a:bodyPr/>
          <a:lstStyle/>
          <a:p>
            <a:r>
              <a:rPr lang="en-US" dirty="0"/>
              <a:t>Intelligent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24" y="2880430"/>
            <a:ext cx="9228201" cy="548570"/>
          </a:xfrm>
        </p:spPr>
        <p:txBody>
          <a:bodyPr>
            <a:normAutofit/>
          </a:bodyPr>
          <a:lstStyle/>
          <a:p>
            <a:r>
              <a:rPr lang="en-US" dirty="0"/>
              <a:t>Based on Deep Learning and Neural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C9283A1-25A6-4FC0-A1BE-F4E7393B18D7}"/>
              </a:ext>
            </a:extLst>
          </p:cNvPr>
          <p:cNvSpPr txBox="1">
            <a:spLocks/>
          </p:cNvSpPr>
          <p:nvPr/>
        </p:nvSpPr>
        <p:spPr>
          <a:xfrm>
            <a:off x="1391063" y="3773264"/>
            <a:ext cx="9909541" cy="24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Lane Detection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Vehicle Detection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Behavior Cloning</a:t>
            </a:r>
          </a:p>
          <a:p>
            <a:pPr marL="457200" indent="-457200">
              <a:buFontTx/>
              <a:buChar char="-"/>
            </a:pPr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8850547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014" y="1547240"/>
            <a:ext cx="10782300" cy="869147"/>
          </a:xfrm>
        </p:spPr>
        <p:txBody>
          <a:bodyPr/>
          <a:lstStyle/>
          <a:p>
            <a:r>
              <a:rPr lang="en-US" dirty="0"/>
              <a:t>Intelligent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24" y="2880430"/>
            <a:ext cx="9228201" cy="548570"/>
          </a:xfrm>
        </p:spPr>
        <p:txBody>
          <a:bodyPr>
            <a:normAutofit/>
          </a:bodyPr>
          <a:lstStyle/>
          <a:p>
            <a:r>
              <a:rPr lang="en-US" dirty="0"/>
              <a:t>Based on Deep Learning and Neural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C9283A1-25A6-4FC0-A1BE-F4E7393B18D7}"/>
              </a:ext>
            </a:extLst>
          </p:cNvPr>
          <p:cNvSpPr txBox="1">
            <a:spLocks/>
          </p:cNvSpPr>
          <p:nvPr/>
        </p:nvSpPr>
        <p:spPr>
          <a:xfrm>
            <a:off x="1391063" y="3773264"/>
            <a:ext cx="9909541" cy="24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Lane Detection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Vehicle Detection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Behavior Cloning</a:t>
            </a:r>
          </a:p>
          <a:p>
            <a:pPr marL="457200" indent="-457200">
              <a:buFontTx/>
              <a:buChar char="-"/>
            </a:pPr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1031415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014" y="1547240"/>
            <a:ext cx="10782300" cy="869147"/>
          </a:xfrm>
        </p:spPr>
        <p:txBody>
          <a:bodyPr/>
          <a:lstStyle/>
          <a:p>
            <a:r>
              <a:rPr lang="en-US" dirty="0"/>
              <a:t>Intelligent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24" y="2880430"/>
            <a:ext cx="9228201" cy="548570"/>
          </a:xfrm>
        </p:spPr>
        <p:txBody>
          <a:bodyPr>
            <a:normAutofit/>
          </a:bodyPr>
          <a:lstStyle/>
          <a:p>
            <a:r>
              <a:rPr lang="en-US" dirty="0"/>
              <a:t>Based on Deep Learning and Neural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C9283A1-25A6-4FC0-A1BE-F4E7393B18D7}"/>
              </a:ext>
            </a:extLst>
          </p:cNvPr>
          <p:cNvSpPr txBox="1">
            <a:spLocks/>
          </p:cNvSpPr>
          <p:nvPr/>
        </p:nvSpPr>
        <p:spPr>
          <a:xfrm>
            <a:off x="1391063" y="3773264"/>
            <a:ext cx="9909541" cy="24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Lane Detection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Vehicle Detection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Behavior Cloning</a:t>
            </a:r>
          </a:p>
          <a:p>
            <a:pPr marL="457200" indent="-457200">
              <a:buFontTx/>
              <a:buChar char="-"/>
            </a:pPr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9728106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A224C1-55DB-480A-9BA8-DB7C0DB82C0D}"/>
              </a:ext>
            </a:extLst>
          </p:cNvPr>
          <p:cNvSpPr/>
          <p:nvPr/>
        </p:nvSpPr>
        <p:spPr>
          <a:xfrm>
            <a:off x="6323162" y="1643555"/>
            <a:ext cx="5727940" cy="3096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1028" name="Picture 4" descr="https://raw.githubusercontent.com/ericlavigne/CarND-Detect-Lane-Lines-And-Vehicles/master/training/test1_x.png">
            <a:extLst>
              <a:ext uri="{FF2B5EF4-FFF2-40B4-BE49-F238E27FC236}">
                <a16:creationId xmlns:a16="http://schemas.microsoft.com/office/drawing/2014/main" id="{23EFBC6F-9230-4120-AEE7-8DD9FD06A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5" y="1643555"/>
            <a:ext cx="5505086" cy="309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raw.githubusercontent.com/ericlavigne/CarND-Detect-Lane-Lines-And-Vehicles/master/training/test1_lanes.png">
            <a:extLst>
              <a:ext uri="{FF2B5EF4-FFF2-40B4-BE49-F238E27FC236}">
                <a16:creationId xmlns:a16="http://schemas.microsoft.com/office/drawing/2014/main" id="{55FDAA11-8ADE-4765-A013-1C19705C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294" y="1643555"/>
            <a:ext cx="5667555" cy="303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CEE1D8-14E1-43B3-BC42-62EABDECCF74}"/>
              </a:ext>
            </a:extLst>
          </p:cNvPr>
          <p:cNvSpPr txBox="1"/>
          <p:nvPr/>
        </p:nvSpPr>
        <p:spPr>
          <a:xfrm>
            <a:off x="3079629" y="1173192"/>
            <a:ext cx="155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0222EA-8D97-4843-8F77-8EC95818FCA9}"/>
              </a:ext>
            </a:extLst>
          </p:cNvPr>
          <p:cNvSpPr txBox="1"/>
          <p:nvPr/>
        </p:nvSpPr>
        <p:spPr>
          <a:xfrm>
            <a:off x="8951343" y="1207859"/>
            <a:ext cx="155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</a:p>
        </p:txBody>
      </p:sp>
    </p:spTree>
    <p:extLst>
      <p:ext uri="{BB962C8B-B14F-4D97-AF65-F5344CB8AC3E}">
        <p14:creationId xmlns:p14="http://schemas.microsoft.com/office/powerpoint/2010/main" val="15708984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191" y="2920365"/>
            <a:ext cx="9228201" cy="1645920"/>
          </a:xfrm>
        </p:spPr>
        <p:txBody>
          <a:bodyPr/>
          <a:lstStyle/>
          <a:p>
            <a:r>
              <a:rPr lang="en-US" dirty="0"/>
              <a:t>- Perspective transformation</a:t>
            </a:r>
          </a:p>
          <a:p>
            <a:r>
              <a:rPr lang="en-US" dirty="0"/>
              <a:t>      - Fit to second order polynomial</a:t>
            </a:r>
          </a:p>
        </p:txBody>
      </p:sp>
      <p:pic>
        <p:nvPicPr>
          <p:cNvPr id="4098" name="Picture 2" descr="https://github.com/kirilcvetkov92/Advanced-Lane-Detection/raw/master/documentation/lane_find.jpg">
            <a:extLst>
              <a:ext uri="{FF2B5EF4-FFF2-40B4-BE49-F238E27FC236}">
                <a16:creationId xmlns:a16="http://schemas.microsoft.com/office/drawing/2014/main" id="{4FC559F3-2C5A-4CA3-84DC-1F758BF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43" y="614154"/>
            <a:ext cx="3924300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1066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Advanced Lane Finding (Part 3)">
            <a:hlinkClick r:id="" action="ppaction://media"/>
            <a:extLst>
              <a:ext uri="{FF2B5EF4-FFF2-40B4-BE49-F238E27FC236}">
                <a16:creationId xmlns:a16="http://schemas.microsoft.com/office/drawing/2014/main" id="{3C69B6F9-F04F-48B9-8477-1A60F6164BC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74393" y="916757"/>
            <a:ext cx="8527067" cy="479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91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014" y="1547240"/>
            <a:ext cx="10782300" cy="869147"/>
          </a:xfrm>
        </p:spPr>
        <p:txBody>
          <a:bodyPr/>
          <a:lstStyle/>
          <a:p>
            <a:r>
              <a:rPr lang="en-US" dirty="0"/>
              <a:t>Intelligent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24" y="2880430"/>
            <a:ext cx="9228201" cy="548570"/>
          </a:xfrm>
        </p:spPr>
        <p:txBody>
          <a:bodyPr>
            <a:normAutofit/>
          </a:bodyPr>
          <a:lstStyle/>
          <a:p>
            <a:r>
              <a:rPr lang="en-US" dirty="0"/>
              <a:t>Based on Deep Learning and Neural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C9283A1-25A6-4FC0-A1BE-F4E7393B18D7}"/>
              </a:ext>
            </a:extLst>
          </p:cNvPr>
          <p:cNvSpPr txBox="1">
            <a:spLocks/>
          </p:cNvSpPr>
          <p:nvPr/>
        </p:nvSpPr>
        <p:spPr>
          <a:xfrm>
            <a:off x="1391063" y="3773264"/>
            <a:ext cx="9909541" cy="24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Lane Detection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Vehicle Detection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Behavior Cloning</a:t>
            </a:r>
          </a:p>
          <a:p>
            <a:pPr marL="457200" indent="-457200">
              <a:buFontTx/>
              <a:buChar char="-"/>
            </a:pPr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7298206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124" name="Picture 4" descr="https://github.com/kirilcvetkov92/Vehicle-Detection/raw/master/YoloV2/notebook_images/architecture.png">
            <a:extLst>
              <a:ext uri="{FF2B5EF4-FFF2-40B4-BE49-F238E27FC236}">
                <a16:creationId xmlns:a16="http://schemas.microsoft.com/office/drawing/2014/main" id="{521D2851-7427-4353-BEE2-57668A840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98" y="273276"/>
            <a:ext cx="9949294" cy="631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006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D6355B-5F67-4235-A3E5-54436B91B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8" y="315538"/>
            <a:ext cx="11583741" cy="6232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B3270-9C35-4957-9987-11E8808AC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27" y="325132"/>
            <a:ext cx="11583740" cy="6251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FA1FA1-B227-4FFB-9C9F-39FA98D1E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24" y="281168"/>
            <a:ext cx="11675440" cy="629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291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146" name="Picture 2" descr="https://github.com/kirilcvetkov92/Vehicle-Detection/raw/master/YoloV2/notebook_images/probability_extraction.png">
            <a:extLst>
              <a:ext uri="{FF2B5EF4-FFF2-40B4-BE49-F238E27FC236}">
                <a16:creationId xmlns:a16="http://schemas.microsoft.com/office/drawing/2014/main" id="{68FD8F80-D58F-44D8-B504-9577753DF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12" y="1037843"/>
            <a:ext cx="10401435" cy="456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2787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146" name="Picture 2" descr="https://github.com/kirilcvetkov92/Vehicle-Detection/raw/master/YoloV2/notebook_images/probability_extraction.png">
            <a:extLst>
              <a:ext uri="{FF2B5EF4-FFF2-40B4-BE49-F238E27FC236}">
                <a16:creationId xmlns:a16="http://schemas.microsoft.com/office/drawing/2014/main" id="{68FD8F80-D58F-44D8-B504-9577753DF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12" y="1037843"/>
            <a:ext cx="10401435" cy="456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0236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Online Media 1" title="Car Detection and Lane Finding (Custom Video Yolo V.2)">
            <a:hlinkClick r:id="" action="ppaction://media"/>
            <a:extLst>
              <a:ext uri="{FF2B5EF4-FFF2-40B4-BE49-F238E27FC236}">
                <a16:creationId xmlns:a16="http://schemas.microsoft.com/office/drawing/2014/main" id="{7160FCC8-1276-4334-8108-5688249D3F7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73989" y="566110"/>
            <a:ext cx="10125088" cy="569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172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014" y="1547240"/>
            <a:ext cx="10782300" cy="869147"/>
          </a:xfrm>
        </p:spPr>
        <p:txBody>
          <a:bodyPr/>
          <a:lstStyle/>
          <a:p>
            <a:r>
              <a:rPr lang="en-US" dirty="0"/>
              <a:t>Intelligent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24" y="2880430"/>
            <a:ext cx="9228201" cy="548570"/>
          </a:xfrm>
        </p:spPr>
        <p:txBody>
          <a:bodyPr>
            <a:normAutofit/>
          </a:bodyPr>
          <a:lstStyle/>
          <a:p>
            <a:r>
              <a:rPr lang="en-US" dirty="0"/>
              <a:t>Based on Deep Learning and Neural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C9283A1-25A6-4FC0-A1BE-F4E7393B18D7}"/>
              </a:ext>
            </a:extLst>
          </p:cNvPr>
          <p:cNvSpPr txBox="1">
            <a:spLocks/>
          </p:cNvSpPr>
          <p:nvPr/>
        </p:nvSpPr>
        <p:spPr>
          <a:xfrm>
            <a:off x="1391063" y="3773264"/>
            <a:ext cx="9909541" cy="24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Lane Detection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Vehicle Detection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Behavior Cloning</a:t>
            </a:r>
          </a:p>
          <a:p>
            <a:pPr marL="457200" indent="-457200">
              <a:buFontTx/>
              <a:buChar char="-"/>
            </a:pPr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2900256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170" name="Picture 2" descr="drawing_arch">
            <a:extLst>
              <a:ext uri="{FF2B5EF4-FFF2-40B4-BE49-F238E27FC236}">
                <a16:creationId xmlns:a16="http://schemas.microsoft.com/office/drawing/2014/main" id="{C699F258-9402-4247-BF7A-5DF220608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931" y="0"/>
            <a:ext cx="7085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8F4817-DC44-48B5-B695-80918D8E5589}"/>
              </a:ext>
            </a:extLst>
          </p:cNvPr>
          <p:cNvSpPr txBox="1"/>
          <p:nvPr/>
        </p:nvSpPr>
        <p:spPr>
          <a:xfrm>
            <a:off x="452110" y="273722"/>
            <a:ext cx="3619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Collection Step</a:t>
            </a:r>
          </a:p>
        </p:txBody>
      </p:sp>
    </p:spTree>
    <p:extLst>
      <p:ext uri="{BB962C8B-B14F-4D97-AF65-F5344CB8AC3E}">
        <p14:creationId xmlns:p14="http://schemas.microsoft.com/office/powerpoint/2010/main" val="39353873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42" name="Picture 2" descr="drawing_training">
            <a:extLst>
              <a:ext uri="{FF2B5EF4-FFF2-40B4-BE49-F238E27FC236}">
                <a16:creationId xmlns:a16="http://schemas.microsoft.com/office/drawing/2014/main" id="{575AFA93-DDED-47C0-9E1C-0A9652FDA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847725"/>
            <a:ext cx="861060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789011-F60B-4DDA-8751-349ADD1C3008}"/>
              </a:ext>
            </a:extLst>
          </p:cNvPr>
          <p:cNvSpPr txBox="1"/>
          <p:nvPr/>
        </p:nvSpPr>
        <p:spPr>
          <a:xfrm>
            <a:off x="4977352" y="262950"/>
            <a:ext cx="3619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Training Step</a:t>
            </a:r>
          </a:p>
        </p:txBody>
      </p:sp>
    </p:spTree>
    <p:extLst>
      <p:ext uri="{BB962C8B-B14F-4D97-AF65-F5344CB8AC3E}">
        <p14:creationId xmlns:p14="http://schemas.microsoft.com/office/powerpoint/2010/main" val="42874261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266" name="Picture 2" descr="drawing_test">
            <a:extLst>
              <a:ext uri="{FF2B5EF4-FFF2-40B4-BE49-F238E27FC236}">
                <a16:creationId xmlns:a16="http://schemas.microsoft.com/office/drawing/2014/main" id="{EC1ECFF9-FB3C-418B-8877-88BF0F0B1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271713"/>
            <a:ext cx="885825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7BA3AB-1825-40B9-912D-30D067DE9669}"/>
              </a:ext>
            </a:extLst>
          </p:cNvPr>
          <p:cNvSpPr txBox="1"/>
          <p:nvPr/>
        </p:nvSpPr>
        <p:spPr>
          <a:xfrm>
            <a:off x="4732256" y="772998"/>
            <a:ext cx="36198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Prediction Step (Feed-Forward)</a:t>
            </a:r>
          </a:p>
        </p:txBody>
      </p:sp>
    </p:spTree>
    <p:extLst>
      <p:ext uri="{BB962C8B-B14F-4D97-AF65-F5344CB8AC3E}">
        <p14:creationId xmlns:p14="http://schemas.microsoft.com/office/powerpoint/2010/main" val="1109688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290" name="Picture 2" descr="drawing_augmentation">
            <a:extLst>
              <a:ext uri="{FF2B5EF4-FFF2-40B4-BE49-F238E27FC236}">
                <a16:creationId xmlns:a16="http://schemas.microsoft.com/office/drawing/2014/main" id="{FBF2708A-CAC7-4177-B37D-0DE093E67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192098"/>
            <a:ext cx="100965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4964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Online Media 1" title="Self Driving Car with Deep learning and Neural networks">
            <a:hlinkClick r:id="" action="ppaction://media"/>
            <a:extLst>
              <a:ext uri="{FF2B5EF4-FFF2-40B4-BE49-F238E27FC236}">
                <a16:creationId xmlns:a16="http://schemas.microsoft.com/office/drawing/2014/main" id="{10659175-0595-4D59-A409-B5EA5039EB7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98600" y="918377"/>
            <a:ext cx="8926659" cy="502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575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014" y="1547240"/>
            <a:ext cx="10782300" cy="869147"/>
          </a:xfrm>
        </p:spPr>
        <p:txBody>
          <a:bodyPr/>
          <a:lstStyle/>
          <a:p>
            <a:r>
              <a:rPr lang="en-US" dirty="0"/>
              <a:t>Intelligent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24" y="2880430"/>
            <a:ext cx="9228201" cy="548570"/>
          </a:xfrm>
        </p:spPr>
        <p:txBody>
          <a:bodyPr>
            <a:normAutofit/>
          </a:bodyPr>
          <a:lstStyle/>
          <a:p>
            <a:r>
              <a:rPr lang="en-US" dirty="0"/>
              <a:t>Based on Deep Learning and Neural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C9283A1-25A6-4FC0-A1BE-F4E7393B18D7}"/>
              </a:ext>
            </a:extLst>
          </p:cNvPr>
          <p:cNvSpPr txBox="1">
            <a:spLocks/>
          </p:cNvSpPr>
          <p:nvPr/>
        </p:nvSpPr>
        <p:spPr>
          <a:xfrm>
            <a:off x="1391063" y="3773264"/>
            <a:ext cx="9909541" cy="24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Lane Detection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Vehicle Detection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Behavior Cloning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2060"/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94937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EC17-C0A5-4A55-9C83-E4DC33073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FBD82-C730-46F1-B56A-3175E5BF6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Intelligent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EE6D8-CA0D-44F9-847A-EB833649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ECCA5-50A9-4AC0-B080-918C66CF8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" y="315538"/>
            <a:ext cx="11583741" cy="62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719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Online Media 9" title="DQN Breakout">
            <a:hlinkClick r:id="" action="ppaction://media"/>
            <a:extLst>
              <a:ext uri="{FF2B5EF4-FFF2-40B4-BE49-F238E27FC236}">
                <a16:creationId xmlns:a16="http://schemas.microsoft.com/office/drawing/2014/main" id="{5A85FAF0-A53B-44F1-8359-1D5A27839F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18210" y="1030408"/>
            <a:ext cx="8528325" cy="479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90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DA2CA77-BD34-41B6-A9E6-F62399220E58}"/>
              </a:ext>
            </a:extLst>
          </p:cNvPr>
          <p:cNvSpPr txBox="1">
            <a:spLocks/>
          </p:cNvSpPr>
          <p:nvPr/>
        </p:nvSpPr>
        <p:spPr>
          <a:xfrm>
            <a:off x="792923" y="4645970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52687A-4B80-4E66-83F1-4EAB7D84F073}"/>
              </a:ext>
            </a:extLst>
          </p:cNvPr>
          <p:cNvSpPr txBox="1"/>
          <p:nvPr/>
        </p:nvSpPr>
        <p:spPr>
          <a:xfrm>
            <a:off x="3201972" y="2394408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Thank   you</a:t>
            </a:r>
          </a:p>
        </p:txBody>
      </p:sp>
    </p:spTree>
    <p:extLst>
      <p:ext uri="{BB962C8B-B14F-4D97-AF65-F5344CB8AC3E}">
        <p14:creationId xmlns:p14="http://schemas.microsoft.com/office/powerpoint/2010/main" val="1620794334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</TotalTime>
  <Words>696</Words>
  <Application>Microsoft Office PowerPoint</Application>
  <PresentationFormat>Widescreen</PresentationFormat>
  <Paragraphs>233</Paragraphs>
  <Slides>91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Century Schoolbook</vt:lpstr>
      <vt:lpstr>Consolas</vt:lpstr>
      <vt:lpstr>Metropolitan</vt:lpstr>
      <vt:lpstr>Office Theme</vt:lpstr>
      <vt:lpstr>Deep learning</vt:lpstr>
      <vt:lpstr>Biology</vt:lpstr>
      <vt:lpstr>Deep learning</vt:lpstr>
      <vt:lpstr>Deep learning</vt:lpstr>
      <vt:lpstr>Deep learning</vt:lpstr>
      <vt:lpstr>Perceptron</vt:lpstr>
      <vt:lpstr>Deep learning</vt:lpstr>
      <vt:lpstr>Deep learning</vt:lpstr>
      <vt:lpstr>Deep learning</vt:lpstr>
      <vt:lpstr>Deep learning</vt:lpstr>
      <vt:lpstr>Deep learning</vt:lpstr>
      <vt:lpstr>Training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Training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PowerPoint Presentation</vt:lpstr>
      <vt:lpstr>PowerPoint Presentation</vt:lpstr>
      <vt:lpstr>PowerPoint Presentation</vt:lpstr>
      <vt:lpstr>PowerPoint Presentation</vt:lpstr>
      <vt:lpstr>Deep learning</vt:lpstr>
      <vt:lpstr>Deep learning</vt:lpstr>
      <vt:lpstr>Training</vt:lpstr>
      <vt:lpstr>Vanishing gradient problem</vt:lpstr>
      <vt:lpstr>Deep learning</vt:lpstr>
      <vt:lpstr>Deep learning</vt:lpstr>
      <vt:lpstr>Deep learning</vt:lpstr>
      <vt:lpstr>Deep learning</vt:lpstr>
      <vt:lpstr>Relu Activation Function</vt:lpstr>
      <vt:lpstr>Deep learning</vt:lpstr>
      <vt:lpstr>Deep learning</vt:lpstr>
      <vt:lpstr>Deep learning</vt:lpstr>
      <vt:lpstr>Deep learning</vt:lpstr>
      <vt:lpstr>Intelligent Systems</vt:lpstr>
      <vt:lpstr>Intelligent Systems</vt:lpstr>
      <vt:lpstr>Intelligent Systems</vt:lpstr>
      <vt:lpstr>Intelligent Systems</vt:lpstr>
      <vt:lpstr>PowerPoint Presentation</vt:lpstr>
      <vt:lpstr>PowerPoint Presentation</vt:lpstr>
      <vt:lpstr>PowerPoint Presentation</vt:lpstr>
      <vt:lpstr>Intelligent Systems</vt:lpstr>
      <vt:lpstr>PowerPoint Presentation</vt:lpstr>
      <vt:lpstr>PowerPoint Presentation</vt:lpstr>
      <vt:lpstr>PowerPoint Presentation</vt:lpstr>
      <vt:lpstr>PowerPoint Presentation</vt:lpstr>
      <vt:lpstr>Intelligent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Intelligent Systems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Kiril Cvetkov</dc:creator>
  <cp:lastModifiedBy>Kiril Cvetkov</cp:lastModifiedBy>
  <cp:revision>35</cp:revision>
  <dcterms:created xsi:type="dcterms:W3CDTF">2018-11-23T12:26:01Z</dcterms:created>
  <dcterms:modified xsi:type="dcterms:W3CDTF">2018-11-23T22:49:15Z</dcterms:modified>
</cp:coreProperties>
</file>